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74" r:id="rId4"/>
    <p:sldId id="275" r:id="rId5"/>
    <p:sldId id="280" r:id="rId6"/>
    <p:sldId id="285" r:id="rId7"/>
    <p:sldId id="276" r:id="rId8"/>
    <p:sldId id="277" r:id="rId9"/>
    <p:sldId id="281" r:id="rId10"/>
    <p:sldId id="282" r:id="rId11"/>
    <p:sldId id="286" r:id="rId12"/>
    <p:sldId id="283" r:id="rId13"/>
    <p:sldId id="284" r:id="rId14"/>
    <p:sldId id="278" r:id="rId15"/>
    <p:sldId id="279" r:id="rId16"/>
    <p:sldId id="266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Vykopal" initials="JV" lastIdx="3" clrIdx="0">
    <p:extLst>
      <p:ext uri="{19B8F6BF-5375-455C-9EA6-DF929625EA0E}">
        <p15:presenceInfo xmlns:p15="http://schemas.microsoft.com/office/powerpoint/2012/main" userId="Jan Vykop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84" d="100"/>
          <a:sy n="84" d="100"/>
        </p:scale>
        <p:origin x="144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17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6-20T07:46:00.632" idx="3">
    <p:pos x="2615" y="317"/>
    <p:text>vypuštěno - exact match vs. similarity search =&gt; nové vzory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0CB6B-A8EC-4138-86D3-BDD52E7118CD}" type="datetimeFigureOut">
              <a:rPr lang="cs-CZ" smtClean="0"/>
              <a:t>19.6.2016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26FB-B267-432F-B6FE-4AFFBA9D6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40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77051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podporeno z bezpecnostniho vyzkumu</a:t>
            </a:r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6067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zvyraznit roli partnerů a SABU komponenty a kvalitu dat</a:t>
            </a:r>
          </a:p>
        </p:txBody>
      </p:sp>
    </p:spTree>
    <p:extLst>
      <p:ext uri="{BB962C8B-B14F-4D97-AF65-F5344CB8AC3E}">
        <p14:creationId xmlns:p14="http://schemas.microsoft.com/office/powerpoint/2010/main" val="45596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8954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52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526356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4214614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549340" y="759652"/>
            <a:ext cx="4003858" cy="176670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6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471063" y="224750"/>
            <a:ext cx="1337434" cy="59014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417637"/>
            <a:ext cx="69030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Shape 25"/>
          <p:cNvCxnSpPr/>
          <p:nvPr/>
        </p:nvCxnSpPr>
        <p:spPr>
          <a:xfrm>
            <a:off x="457200" y="1370100"/>
            <a:ext cx="626298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Shape 74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884368" y="718731"/>
            <a:ext cx="756177" cy="69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-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-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38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910917" y="130007"/>
            <a:ext cx="2123078" cy="9368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457200" y="1417637"/>
            <a:ext cx="69030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" name="Shape 35"/>
          <p:cNvCxnSpPr/>
          <p:nvPr/>
        </p:nvCxnSpPr>
        <p:spPr>
          <a:xfrm>
            <a:off x="457200" y="1370100"/>
            <a:ext cx="626298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50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cxnSp>
        <p:nvCxnSpPr>
          <p:cNvPr id="45" name="Shape 45"/>
          <p:cNvCxnSpPr/>
          <p:nvPr/>
        </p:nvCxnSpPr>
        <p:spPr>
          <a:xfrm>
            <a:off x="457200" y="1417637"/>
            <a:ext cx="69030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Shape 46"/>
          <p:cNvCxnSpPr/>
          <p:nvPr/>
        </p:nvCxnSpPr>
        <p:spPr>
          <a:xfrm>
            <a:off x="457200" y="1370100"/>
            <a:ext cx="626298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/>
          <p:nvPr/>
        </p:nvSpPr>
        <p:spPr>
          <a:xfrm>
            <a:off x="6910917" y="130007"/>
            <a:ext cx="2123078" cy="9368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cxnSp>
        <p:nvCxnSpPr>
          <p:cNvPr id="53" name="Shape 53"/>
          <p:cNvCxnSpPr/>
          <p:nvPr/>
        </p:nvCxnSpPr>
        <p:spPr>
          <a:xfrm>
            <a:off x="457200" y="1417637"/>
            <a:ext cx="69030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Shape 54"/>
          <p:cNvCxnSpPr/>
          <p:nvPr/>
        </p:nvCxnSpPr>
        <p:spPr>
          <a:xfrm>
            <a:off x="457200" y="1370100"/>
            <a:ext cx="626298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Shape 55"/>
          <p:cNvSpPr/>
          <p:nvPr/>
        </p:nvSpPr>
        <p:spPr>
          <a:xfrm>
            <a:off x="6910917" y="130007"/>
            <a:ext cx="2123078" cy="9368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6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cxnSp>
        <p:nvCxnSpPr>
          <p:cNvPr id="66" name="Shape 66"/>
          <p:cNvCxnSpPr/>
          <p:nvPr/>
        </p:nvCxnSpPr>
        <p:spPr>
          <a:xfrm>
            <a:off x="457200" y="1417637"/>
            <a:ext cx="6903001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Shape 67"/>
          <p:cNvCxnSpPr/>
          <p:nvPr/>
        </p:nvCxnSpPr>
        <p:spPr>
          <a:xfrm>
            <a:off x="457200" y="1370100"/>
            <a:ext cx="6262983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/>
          <p:nvPr/>
        </p:nvSpPr>
        <p:spPr>
          <a:xfrm>
            <a:off x="6910917" y="130007"/>
            <a:ext cx="2123078" cy="9368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742950" marR="0" lvl="1" indent="-6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757808" y="4077072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cs-CZ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Inteligentn</a:t>
            </a:r>
            <a:r>
              <a:rPr lang="cs-CZ" dirty="0" smtClean="0"/>
              <a:t>í analýza bezpečnostních událostí (</a:t>
            </a:r>
            <a:r>
              <a:rPr lang="cs-CZ" dirty="0" err="1" smtClean="0"/>
              <a:t>iABU</a:t>
            </a:r>
            <a:r>
              <a:rPr lang="cs-CZ" dirty="0" smtClean="0"/>
              <a:t>)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2" y="2262267"/>
            <a:ext cx="1687157" cy="1559376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3054926" y="581891"/>
            <a:ext cx="270164" cy="207818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2798" y="2633784"/>
            <a:ext cx="2304256" cy="101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3768" y="820686"/>
            <a:ext cx="4320480" cy="1277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3095836" y="580078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Jan Vykopal</a:t>
            </a:r>
          </a:p>
          <a:p>
            <a:pPr algn="ctr"/>
            <a:r>
              <a:rPr lang="cs-CZ" sz="2400" dirty="0" smtClean="0"/>
              <a:t>20. 6. 2016</a:t>
            </a:r>
            <a:endParaRPr lang="cs-CZ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smtClean="0"/>
              <a:t>vzorů 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7500" indent="0">
              <a:buNone/>
            </a:pPr>
            <a:r>
              <a:rPr lang="cs-CZ" dirty="0" smtClean="0"/>
              <a:t>Souslednost událostí</a:t>
            </a:r>
          </a:p>
          <a:p>
            <a:pPr lvl="1"/>
            <a:r>
              <a:rPr lang="cs-CZ" dirty="0" smtClean="0"/>
              <a:t>Skupina vzorů, ne pouze jeden</a:t>
            </a:r>
          </a:p>
          <a:p>
            <a:pPr lvl="1"/>
            <a:r>
              <a:rPr lang="cs-CZ" dirty="0" smtClean="0"/>
              <a:t>Příklad:</a:t>
            </a:r>
          </a:p>
          <a:p>
            <a:pPr marL="1250950" lvl="1" indent="-514350">
              <a:buFont typeface="+mj-lt"/>
              <a:buAutoNum type="arabicPeriod"/>
            </a:pPr>
            <a:r>
              <a:rPr lang="cs-CZ" sz="2400" dirty="0"/>
              <a:t>Agregovaná a ukončená událost </a:t>
            </a:r>
            <a:r>
              <a:rPr lang="cs-CZ" sz="2400" dirty="0" smtClean="0"/>
              <a:t>skenování SIP </a:t>
            </a:r>
            <a:r>
              <a:rPr lang="cs-CZ" sz="2400" dirty="0"/>
              <a:t>portu na IP adrese </a:t>
            </a:r>
            <a:r>
              <a:rPr lang="cs-CZ" sz="2400" i="1" dirty="0"/>
              <a:t>B </a:t>
            </a:r>
            <a:r>
              <a:rPr lang="cs-CZ" sz="2400" dirty="0"/>
              <a:t>z IP adresy </a:t>
            </a:r>
            <a:r>
              <a:rPr lang="cs-CZ" sz="2400" i="1" dirty="0"/>
              <a:t>A </a:t>
            </a:r>
            <a:r>
              <a:rPr lang="cs-CZ" sz="2400" dirty="0"/>
              <a:t>v čase </a:t>
            </a:r>
            <a:r>
              <a:rPr lang="cs-CZ" sz="2400" i="1" dirty="0" smtClean="0"/>
              <a:t>t</a:t>
            </a:r>
          </a:p>
          <a:p>
            <a:pPr marL="1250950" lvl="1" indent="-514350">
              <a:buFont typeface="+mj-lt"/>
              <a:buAutoNum type="arabicPeriod"/>
            </a:pPr>
            <a:r>
              <a:rPr lang="cs-CZ" sz="2400" dirty="0" smtClean="0"/>
              <a:t>Agregovaná </a:t>
            </a:r>
            <a:r>
              <a:rPr lang="cs-CZ" sz="2400" dirty="0"/>
              <a:t>a ukončená událost hádání hesla z IP adresy </a:t>
            </a:r>
            <a:r>
              <a:rPr lang="cs-CZ" sz="2400" i="1" dirty="0"/>
              <a:t>C </a:t>
            </a:r>
            <a:r>
              <a:rPr lang="cs-CZ" sz="2400" dirty="0"/>
              <a:t>na </a:t>
            </a:r>
            <a:r>
              <a:rPr lang="cs-CZ" sz="2400" i="1" dirty="0"/>
              <a:t>B </a:t>
            </a:r>
            <a:r>
              <a:rPr lang="cs-CZ" sz="2400" dirty="0"/>
              <a:t>v čase </a:t>
            </a:r>
            <a:r>
              <a:rPr lang="cs-CZ" sz="2400" i="1" dirty="0"/>
              <a:t>t + 1000 s</a:t>
            </a:r>
            <a:endParaRPr lang="cs-CZ" sz="2400" i="1" dirty="0" smtClean="0"/>
          </a:p>
          <a:p>
            <a:pPr marL="1250950" lvl="1" indent="-514350">
              <a:buFont typeface="+mj-lt"/>
              <a:buAutoNum type="arabicPeriod"/>
            </a:pPr>
            <a:r>
              <a:rPr lang="cs-CZ" sz="2400" dirty="0" smtClean="0"/>
              <a:t>Agregovaná </a:t>
            </a:r>
            <a:r>
              <a:rPr lang="cs-CZ" sz="2400" dirty="0"/>
              <a:t>událost o podezřelých voláních z IP adresy </a:t>
            </a:r>
            <a:r>
              <a:rPr lang="cs-CZ" sz="2400" i="1" dirty="0"/>
              <a:t>B </a:t>
            </a:r>
            <a:r>
              <a:rPr lang="cs-CZ" sz="2400" dirty="0"/>
              <a:t>v čase </a:t>
            </a:r>
            <a:r>
              <a:rPr lang="cs-CZ" sz="2400" i="1" dirty="0"/>
              <a:t>t + 1010 </a:t>
            </a:r>
            <a:r>
              <a:rPr lang="cs-CZ" sz="2400" i="1" dirty="0" smtClean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27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smtClean="0"/>
              <a:t>vzorů 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7500" indent="0">
              <a:buNone/>
            </a:pPr>
            <a:r>
              <a:rPr lang="cs-CZ" dirty="0"/>
              <a:t>Souvislost </a:t>
            </a:r>
            <a:r>
              <a:rPr lang="cs-CZ" dirty="0" smtClean="0"/>
              <a:t>mezi </a:t>
            </a:r>
            <a:r>
              <a:rPr lang="cs-CZ" dirty="0"/>
              <a:t>událostmi různého </a:t>
            </a:r>
            <a:r>
              <a:rPr lang="cs-CZ" dirty="0" smtClean="0"/>
              <a:t>typu</a:t>
            </a:r>
          </a:p>
          <a:p>
            <a:pPr lvl="1"/>
            <a:r>
              <a:rPr lang="cs-CZ" dirty="0" smtClean="0"/>
              <a:t>Příklad:</a:t>
            </a:r>
          </a:p>
          <a:p>
            <a:pPr marL="1250950" lvl="1" indent="-514350">
              <a:buFont typeface="+mj-lt"/>
              <a:buAutoNum type="arabicPeriod"/>
            </a:pPr>
            <a:r>
              <a:rPr lang="cs-CZ" dirty="0" smtClean="0"/>
              <a:t>Směrovače organizace </a:t>
            </a:r>
            <a:r>
              <a:rPr lang="cs-CZ" i="1" dirty="0" smtClean="0"/>
              <a:t>X </a:t>
            </a:r>
            <a:r>
              <a:rPr lang="cs-CZ" dirty="0" smtClean="0"/>
              <a:t>zahodí </a:t>
            </a:r>
            <a:r>
              <a:rPr lang="cs-CZ" dirty="0"/>
              <a:t>velké množství paketů </a:t>
            </a:r>
            <a:r>
              <a:rPr lang="cs-CZ" dirty="0" smtClean="0"/>
              <a:t>na základě reverse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filtering</a:t>
            </a:r>
            <a:r>
              <a:rPr lang="cs-CZ" dirty="0"/>
              <a:t> </a:t>
            </a:r>
            <a:r>
              <a:rPr lang="cs-CZ" dirty="0" smtClean="0"/>
              <a:t>(RPF) v čase </a:t>
            </a:r>
            <a:r>
              <a:rPr lang="cs-CZ" i="1" dirty="0" smtClean="0"/>
              <a:t>t </a:t>
            </a:r>
            <a:r>
              <a:rPr lang="cs-CZ" dirty="0" smtClean="0"/>
              <a:t>a nahlásí tuto událost</a:t>
            </a:r>
          </a:p>
          <a:p>
            <a:pPr marL="1250950" lvl="1" indent="-514350">
              <a:buFont typeface="+mj-lt"/>
              <a:buAutoNum type="arabicPeriod"/>
            </a:pPr>
            <a:r>
              <a:rPr lang="cs-CZ" dirty="0" smtClean="0"/>
              <a:t>Organizace </a:t>
            </a:r>
            <a:r>
              <a:rPr lang="cs-CZ" i="1" dirty="0" smtClean="0"/>
              <a:t>Y</a:t>
            </a:r>
            <a:r>
              <a:rPr lang="cs-CZ" dirty="0" smtClean="0"/>
              <a:t> detekuje amplifikační </a:t>
            </a:r>
            <a:r>
              <a:rPr lang="cs-CZ" dirty="0" err="1" smtClean="0"/>
              <a:t>DoS</a:t>
            </a:r>
            <a:r>
              <a:rPr lang="cs-CZ" dirty="0" smtClean="0"/>
              <a:t> na svou infrastrukturu v čase </a:t>
            </a:r>
            <a:r>
              <a:rPr lang="cs-CZ" i="1" dirty="0" smtClean="0"/>
              <a:t>t - 10 s</a:t>
            </a:r>
          </a:p>
          <a:p>
            <a:pPr marL="31750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00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Predikce útoků a hrozeb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Na základě č</a:t>
            </a:r>
            <a:r>
              <a:rPr lang="cs-CZ" sz="2800" dirty="0" smtClean="0"/>
              <a:t>ástečné shody </a:t>
            </a:r>
            <a:r>
              <a:rPr lang="cs-CZ" sz="2800" dirty="0"/>
              <a:t>se </a:t>
            </a:r>
            <a:r>
              <a:rPr lang="cs-CZ" sz="2800" dirty="0" smtClean="0"/>
              <a:t>vzorem</a:t>
            </a:r>
          </a:p>
          <a:p>
            <a:r>
              <a:rPr lang="cs-CZ" sz="2800" dirty="0" smtClean="0"/>
              <a:t>Může mít návaznost </a:t>
            </a:r>
            <a:r>
              <a:rPr lang="cs-CZ" sz="2800" dirty="0"/>
              <a:t>na </a:t>
            </a:r>
            <a:r>
              <a:rPr lang="cs-CZ" sz="2800" dirty="0" err="1"/>
              <a:t>mitigační</a:t>
            </a:r>
            <a:r>
              <a:rPr lang="cs-CZ" sz="2800" dirty="0"/>
              <a:t> konektory, události tohoto typu </a:t>
            </a:r>
            <a:r>
              <a:rPr lang="cs-CZ" sz="2800" dirty="0" smtClean="0"/>
              <a:t>musí být jasně </a:t>
            </a:r>
            <a:r>
              <a:rPr lang="cs-CZ" sz="2800" dirty="0" smtClean="0"/>
              <a:t>označeny</a:t>
            </a:r>
          </a:p>
          <a:p>
            <a:r>
              <a:rPr lang="cs-CZ" sz="2800" dirty="0" smtClean="0"/>
              <a:t>Příklady:</a:t>
            </a:r>
          </a:p>
          <a:p>
            <a:pPr lvl="1"/>
            <a:r>
              <a:rPr lang="cs-CZ" sz="2600" dirty="0" smtClean="0"/>
              <a:t>skenování </a:t>
            </a:r>
            <a:r>
              <a:rPr lang="cs-CZ" sz="2600" dirty="0"/>
              <a:t>portů – </a:t>
            </a:r>
            <a:r>
              <a:rPr lang="cs-CZ" sz="2600" dirty="0"/>
              <a:t>slovníkový útok </a:t>
            </a:r>
            <a:r>
              <a:rPr lang="cs-CZ" sz="2600" dirty="0" smtClean="0"/>
              <a:t>– nahrání </a:t>
            </a:r>
            <a:r>
              <a:rPr lang="cs-CZ" sz="2600" dirty="0" err="1" smtClean="0"/>
              <a:t>malware</a:t>
            </a:r>
            <a:endParaRPr lang="cs-CZ" sz="2600" dirty="0" smtClean="0"/>
          </a:p>
          <a:p>
            <a:pPr lvl="1"/>
            <a:r>
              <a:rPr lang="cs-CZ" sz="2600" dirty="0" smtClean="0"/>
              <a:t>útočník již skenoval </a:t>
            </a:r>
            <a:r>
              <a:rPr lang="cs-CZ" sz="2600" dirty="0"/>
              <a:t>čtyři </a:t>
            </a:r>
            <a:r>
              <a:rPr lang="cs-CZ" sz="2600" dirty="0" smtClean="0"/>
              <a:t>české</a:t>
            </a:r>
            <a:r>
              <a:rPr lang="cs-CZ" sz="2600" dirty="0" smtClean="0"/>
              <a:t> sítě =</a:t>
            </a:r>
            <a:r>
              <a:rPr lang="en-US" sz="2600" dirty="0" smtClean="0"/>
              <a:t>&gt; </a:t>
            </a:r>
            <a:r>
              <a:rPr lang="cs-CZ" sz="2600" dirty="0" smtClean="0"/>
              <a:t>pravděpodobně </a:t>
            </a:r>
            <a:r>
              <a:rPr lang="cs-CZ" sz="2600" dirty="0"/>
              <a:t>bude skenovat i </a:t>
            </a:r>
            <a:r>
              <a:rPr lang="cs-CZ" sz="2600" dirty="0" smtClean="0"/>
              <a:t>ostatní české sítě</a:t>
            </a:r>
            <a:r>
              <a:rPr lang="cs-CZ" sz="2600" dirty="0" smtClean="0"/>
              <a:t> </a:t>
            </a:r>
            <a:endParaRPr lang="en-US" sz="2600" dirty="0"/>
          </a:p>
          <a:p>
            <a:pPr lvl="1"/>
            <a:r>
              <a:rPr lang="cs-CZ" sz="2600" dirty="0" smtClean="0"/>
              <a:t>útočník </a:t>
            </a:r>
            <a:r>
              <a:rPr lang="en-US" sz="2600" dirty="0" smtClean="0"/>
              <a:t>v</a:t>
            </a:r>
            <a:r>
              <a:rPr lang="cs-CZ" sz="2600" dirty="0" smtClean="0"/>
              <a:t> </a:t>
            </a:r>
            <a:r>
              <a:rPr lang="cs-CZ" sz="2600" dirty="0"/>
              <a:t>jedné síti </a:t>
            </a:r>
            <a:r>
              <a:rPr lang="cs-CZ" sz="2600" dirty="0" smtClean="0"/>
              <a:t>skenoval </a:t>
            </a:r>
            <a:r>
              <a:rPr lang="cs-CZ" sz="2600" dirty="0"/>
              <a:t>a pak spustil </a:t>
            </a:r>
            <a:r>
              <a:rPr lang="cs-CZ" sz="2600" dirty="0" smtClean="0"/>
              <a:t>slovníkový útok</a:t>
            </a:r>
            <a:r>
              <a:rPr lang="en-US" sz="2600" dirty="0" smtClean="0"/>
              <a:t> + </a:t>
            </a:r>
            <a:r>
              <a:rPr lang="cs-CZ" sz="2600" dirty="0" smtClean="0"/>
              <a:t>vidíme</a:t>
            </a:r>
            <a:r>
              <a:rPr lang="cs-CZ" sz="2600" dirty="0"/>
              <a:t>, že v jiné síti skenuje </a:t>
            </a:r>
            <a:r>
              <a:rPr lang="cs-CZ" sz="2600" dirty="0" smtClean="0"/>
              <a:t>=</a:t>
            </a:r>
            <a:r>
              <a:rPr lang="en-US" sz="2600" dirty="0" smtClean="0"/>
              <a:t>&gt; </a:t>
            </a:r>
            <a:r>
              <a:rPr lang="cs-CZ" sz="2600" dirty="0" smtClean="0"/>
              <a:t>čekáme slovníkový útok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572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Určování závažnosti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dirty="0" smtClean="0"/>
              <a:t>korelace události s </a:t>
            </a:r>
            <a:r>
              <a:rPr lang="cs-CZ" dirty="0"/>
              <a:t>ostatními události a </a:t>
            </a:r>
            <a:r>
              <a:rPr lang="cs-CZ" dirty="0" smtClean="0"/>
              <a:t>výstupy analýzy a obohacení.</a:t>
            </a:r>
          </a:p>
          <a:p>
            <a:r>
              <a:rPr lang="cs-CZ" dirty="0" smtClean="0"/>
              <a:t>Závažnost je </a:t>
            </a:r>
            <a:r>
              <a:rPr lang="cs-CZ" dirty="0"/>
              <a:t>dána </a:t>
            </a:r>
            <a:r>
              <a:rPr lang="cs-CZ" b="1" dirty="0" smtClean="0"/>
              <a:t>typem</a:t>
            </a:r>
            <a:r>
              <a:rPr lang="cs-CZ" dirty="0" smtClean="0"/>
              <a:t> a </a:t>
            </a:r>
            <a:r>
              <a:rPr lang="cs-CZ" b="1" dirty="0" smtClean="0"/>
              <a:t>rozsahem </a:t>
            </a:r>
            <a:r>
              <a:rPr lang="cs-CZ" dirty="0"/>
              <a:t>události </a:t>
            </a:r>
            <a:r>
              <a:rPr lang="cs-CZ" dirty="0" smtClean="0"/>
              <a:t>a </a:t>
            </a:r>
            <a:r>
              <a:rPr lang="cs-CZ" b="1" dirty="0" smtClean="0"/>
              <a:t>souvislosti</a:t>
            </a:r>
            <a:r>
              <a:rPr lang="cs-CZ" dirty="0" smtClean="0"/>
              <a:t> s </a:t>
            </a:r>
            <a:r>
              <a:rPr lang="cs-CZ" dirty="0"/>
              <a:t>jinými </a:t>
            </a:r>
            <a:r>
              <a:rPr lang="cs-CZ" dirty="0" smtClean="0"/>
              <a:t>událostmi</a:t>
            </a:r>
            <a:r>
              <a:rPr lang="cs-CZ" dirty="0"/>
              <a:t> </a:t>
            </a:r>
            <a:r>
              <a:rPr lang="cs-CZ" dirty="0" smtClean="0"/>
              <a:t>(např. velký amplifikační </a:t>
            </a:r>
            <a:r>
              <a:rPr lang="cs-CZ" dirty="0" err="1" smtClean="0"/>
              <a:t>DoS</a:t>
            </a:r>
            <a:r>
              <a:rPr lang="cs-CZ" dirty="0" smtClean="0"/>
              <a:t> útok).</a:t>
            </a:r>
            <a:endParaRPr lang="cs-CZ" dirty="0" smtClean="0"/>
          </a:p>
          <a:p>
            <a:r>
              <a:rPr lang="cs-CZ" dirty="0" smtClean="0"/>
              <a:t>Velkou </a:t>
            </a:r>
            <a:r>
              <a:rPr lang="cs-CZ" dirty="0"/>
              <a:t>roli také hraje </a:t>
            </a:r>
            <a:r>
              <a:rPr lang="cs-CZ" b="1" dirty="0" smtClean="0"/>
              <a:t>důležitost/role</a:t>
            </a:r>
            <a:r>
              <a:rPr lang="cs-CZ" dirty="0" smtClean="0"/>
              <a:t> cíle útoku (zařízení/služby).</a:t>
            </a:r>
          </a:p>
          <a:p>
            <a:pPr lvl="1"/>
            <a:r>
              <a:rPr lang="cs-CZ" b="1" dirty="0" smtClean="0">
                <a:solidFill>
                  <a:schemeClr val="bg2"/>
                </a:solidFill>
              </a:rPr>
              <a:t>Jste ochotni poskytnout tuto informaci?</a:t>
            </a:r>
            <a:endParaRPr lang="cs-CZ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Vhodně zobrazuje výstupy analýz pro </a:t>
            </a:r>
            <a:r>
              <a:rPr lang="cs-CZ" sz="2800" dirty="0" err="1" smtClean="0"/>
              <a:t>dashboard</a:t>
            </a:r>
            <a:endParaRPr lang="cs-CZ" sz="2800" dirty="0" smtClean="0"/>
          </a:p>
          <a:p>
            <a:r>
              <a:rPr lang="cs-CZ" sz="2800" dirty="0" smtClean="0"/>
              <a:t>Uvažované typy </a:t>
            </a:r>
            <a:r>
              <a:rPr lang="cs-CZ" sz="2800" dirty="0" smtClean="0"/>
              <a:t>pohledů:</a:t>
            </a:r>
            <a:endParaRPr lang="cs-CZ" sz="2800" dirty="0" smtClean="0"/>
          </a:p>
          <a:p>
            <a:pPr lvl="1"/>
            <a:r>
              <a:rPr lang="cs-CZ" dirty="0" smtClean="0"/>
              <a:t>(Orientovaný</a:t>
            </a:r>
            <a:r>
              <a:rPr lang="cs-CZ" dirty="0" smtClean="0"/>
              <a:t>) </a:t>
            </a:r>
            <a:r>
              <a:rPr lang="cs-CZ" dirty="0"/>
              <a:t>g</a:t>
            </a:r>
            <a:r>
              <a:rPr lang="cs-CZ" dirty="0" smtClean="0"/>
              <a:t>raf zachycující </a:t>
            </a:r>
          </a:p>
          <a:p>
            <a:pPr lvl="2"/>
            <a:r>
              <a:rPr lang="cs-CZ" dirty="0" smtClean="0"/>
              <a:t>souvislosti mezi </a:t>
            </a:r>
            <a:r>
              <a:rPr lang="cs-CZ" dirty="0" smtClean="0"/>
              <a:t>událostmi,</a:t>
            </a:r>
            <a:endParaRPr lang="cs-CZ" dirty="0" smtClean="0"/>
          </a:p>
          <a:p>
            <a:pPr lvl="2"/>
            <a:r>
              <a:rPr lang="cs-CZ" dirty="0" smtClean="0"/>
              <a:t>agregované a komplexní události,</a:t>
            </a:r>
            <a:endParaRPr lang="cs-CZ" dirty="0" smtClean="0"/>
          </a:p>
          <a:p>
            <a:pPr lvl="2"/>
            <a:r>
              <a:rPr lang="cs-CZ" dirty="0" smtClean="0"/>
              <a:t>síťové rozsahy, příslušnost k doméně, AS atp.</a:t>
            </a:r>
          </a:p>
          <a:p>
            <a:pPr lvl="1"/>
            <a:r>
              <a:rPr lang="cs-CZ" dirty="0" smtClean="0"/>
              <a:t>Trendy - vývoj situace v čase – např. šíření </a:t>
            </a:r>
            <a:r>
              <a:rPr lang="cs-CZ" dirty="0" err="1" smtClean="0"/>
              <a:t>botnetu</a:t>
            </a:r>
            <a:endParaRPr lang="cs-CZ" dirty="0" smtClean="0"/>
          </a:p>
          <a:p>
            <a:pPr lvl="1"/>
            <a:r>
              <a:rPr lang="cs-CZ" dirty="0" smtClean="0"/>
              <a:t>Počty/typy událostí na podkladové </a:t>
            </a:r>
            <a:r>
              <a:rPr lang="cs-CZ" dirty="0" smtClean="0"/>
              <a:t>mapě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35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Kontrolní panel pro správu systému SABU</a:t>
            </a:r>
          </a:p>
          <a:p>
            <a:r>
              <a:rPr lang="cs-CZ" dirty="0" smtClean="0"/>
              <a:t>Centrální místo poskytující informace o všech komponentách</a:t>
            </a:r>
          </a:p>
          <a:p>
            <a:pPr lvl="1"/>
            <a:r>
              <a:rPr lang="cs-CZ" dirty="0"/>
              <a:t>Výstup jednotlivých </a:t>
            </a:r>
            <a:r>
              <a:rPr lang="cs-CZ" dirty="0" smtClean="0"/>
              <a:t>komponent</a:t>
            </a:r>
          </a:p>
          <a:p>
            <a:pPr lvl="1"/>
            <a:r>
              <a:rPr lang="cs-CZ" dirty="0" smtClean="0"/>
              <a:t>Stav systému – běží vše jak má?</a:t>
            </a:r>
          </a:p>
          <a:p>
            <a:r>
              <a:rPr lang="cs-CZ" dirty="0" smtClean="0"/>
              <a:t>Jaké typy vizualizací </a:t>
            </a:r>
            <a:r>
              <a:rPr lang="cs-CZ" dirty="0" smtClean="0"/>
              <a:t>poskytují</a:t>
            </a:r>
            <a:r>
              <a:rPr lang="cs-CZ" dirty="0" smtClean="0"/>
              <a:t> osvědčené nástroje, </a:t>
            </a:r>
            <a:r>
              <a:rPr lang="cs-CZ" dirty="0" smtClean="0"/>
              <a:t>které používáte?</a:t>
            </a:r>
          </a:p>
          <a:p>
            <a:pPr marL="7366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0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cs-CZ" dirty="0" smtClean="0"/>
              <a:t>Shrnutí</a:t>
            </a:r>
            <a:endParaRPr lang="en-US" dirty="0"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96900" marR="0" lvl="0" indent="-4571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916"/>
              <a:buFont typeface="Arial"/>
              <a:buChar char="•"/>
            </a:pPr>
            <a:r>
              <a:rPr lang="cs-CZ" dirty="0" err="1" smtClean="0"/>
              <a:t>iABU</a:t>
            </a:r>
            <a:r>
              <a:rPr lang="cs-CZ" dirty="0" smtClean="0"/>
              <a:t> je komplexní komponenta SABU</a:t>
            </a:r>
          </a:p>
          <a:p>
            <a:pPr marL="596900" marR="0" lvl="0" indent="-4571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916"/>
              <a:buFont typeface="Arial"/>
              <a:buChar char="•"/>
            </a:pPr>
            <a:r>
              <a:rPr lang="cs-CZ" dirty="0" smtClean="0"/>
              <a:t>Budeme rádi za váš jakýkoliv podnět k:</a:t>
            </a:r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/>
              <a:t>Čističce – </a:t>
            </a:r>
            <a:r>
              <a:rPr lang="cs-CZ" sz="2000" dirty="0" smtClean="0"/>
              <a:t>co čistit?, co teď prochází a nemělo by?</a:t>
            </a:r>
            <a:endParaRPr lang="cs-CZ" sz="2000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 smtClean="0"/>
              <a:t>Vzorům </a:t>
            </a:r>
            <a:r>
              <a:rPr lang="cs-CZ" dirty="0" smtClean="0"/>
              <a:t>pro </a:t>
            </a:r>
            <a:r>
              <a:rPr lang="cs-CZ" dirty="0" smtClean="0"/>
              <a:t>analyzátor – </a:t>
            </a:r>
            <a:r>
              <a:rPr lang="cs-CZ" sz="2000" dirty="0" smtClean="0"/>
              <a:t>jakým útokům čelíte?</a:t>
            </a:r>
            <a:endParaRPr lang="cs-CZ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 smtClean="0"/>
              <a:t>Určování závažnosti – „</a:t>
            </a:r>
            <a:r>
              <a:rPr lang="cs-CZ" sz="2000" dirty="0" smtClean="0"/>
              <a:t>vhledem“ do vaší sítě</a:t>
            </a:r>
            <a:r>
              <a:rPr lang="cs-CZ" sz="2000" dirty="0" smtClean="0"/>
              <a:t>?</a:t>
            </a:r>
            <a:endParaRPr lang="cs-CZ" sz="2000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 smtClean="0"/>
              <a:t>Způsobu </a:t>
            </a:r>
            <a:r>
              <a:rPr lang="cs-CZ" dirty="0"/>
              <a:t>obohacení – </a:t>
            </a:r>
            <a:r>
              <a:rPr lang="cs-CZ" sz="2000" dirty="0" smtClean="0"/>
              <a:t>znáte další vhodný zdroj?</a:t>
            </a:r>
            <a:endParaRPr lang="cs-CZ" sz="2000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/>
              <a:t>V</a:t>
            </a:r>
            <a:r>
              <a:rPr lang="cs-CZ" dirty="0" smtClean="0"/>
              <a:t>izualizaci </a:t>
            </a:r>
            <a:r>
              <a:rPr lang="cs-CZ" dirty="0" smtClean="0"/>
              <a:t>a její </a:t>
            </a:r>
            <a:r>
              <a:rPr lang="cs-CZ" dirty="0"/>
              <a:t>využitelnosti –</a:t>
            </a:r>
            <a:r>
              <a:rPr lang="cs-CZ" sz="2000" dirty="0" smtClean="0"/>
              <a:t> co (ne)funguje?</a:t>
            </a:r>
            <a:endParaRPr lang="cs-CZ" sz="2000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r>
              <a:rPr lang="cs-CZ" dirty="0"/>
              <a:t>O</a:t>
            </a:r>
            <a:r>
              <a:rPr lang="cs-CZ" dirty="0" smtClean="0"/>
              <a:t>bsahu </a:t>
            </a:r>
            <a:r>
              <a:rPr lang="cs-CZ" dirty="0" err="1" smtClean="0"/>
              <a:t>dashboardu</a:t>
            </a:r>
            <a:r>
              <a:rPr lang="cs-CZ" sz="2000" dirty="0" smtClean="0"/>
              <a:t> </a:t>
            </a:r>
            <a:r>
              <a:rPr lang="cs-CZ" sz="2000" dirty="0"/>
              <a:t>–</a:t>
            </a:r>
            <a:r>
              <a:rPr lang="cs-CZ" sz="2000" dirty="0" smtClean="0"/>
              <a:t> co chybí, čeho je moc?</a:t>
            </a:r>
            <a:endParaRPr lang="cs-CZ" dirty="0" smtClean="0"/>
          </a:p>
          <a:p>
            <a:pPr marL="996950" lvl="1" indent="-457199">
              <a:spcBef>
                <a:spcPts val="0"/>
              </a:spcBef>
              <a:buSzPct val="72916"/>
            </a:pPr>
            <a:endParaRPr lang="cs-CZ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Architektura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452320" cy="527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802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 err="1" smtClean="0"/>
              <a:t>iABU</a:t>
            </a:r>
            <a:endParaRPr lang="en-US" dirty="0"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923112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96900" lvl="0" indent="-457199" rtl="0">
              <a:spcBef>
                <a:spcPts val="0"/>
              </a:spcBef>
              <a:buSzPct val="72915"/>
            </a:pPr>
            <a:r>
              <a:rPr lang="cs-CZ" dirty="0" smtClean="0"/>
              <a:t>Inteligentní analýza bezpečnostních událostí</a:t>
            </a:r>
            <a:endParaRPr lang="en-US" dirty="0" smtClean="0"/>
          </a:p>
          <a:p>
            <a:pPr marL="996950" lvl="1" indent="-457199">
              <a:spcBef>
                <a:spcPts val="0"/>
              </a:spcBef>
              <a:buSzPct val="72915"/>
            </a:pPr>
            <a:r>
              <a:rPr lang="cs-CZ" dirty="0" smtClean="0"/>
              <a:t>Čištění událostí</a:t>
            </a:r>
          </a:p>
          <a:p>
            <a:pPr marL="996950" lvl="1" indent="-457199">
              <a:spcBef>
                <a:spcPts val="0"/>
              </a:spcBef>
              <a:buSzPct val="72915"/>
            </a:pPr>
            <a:r>
              <a:rPr lang="cs-CZ" dirty="0" smtClean="0"/>
              <a:t>Analýza</a:t>
            </a:r>
          </a:p>
          <a:p>
            <a:pPr marL="996950" lvl="1" indent="-457199">
              <a:spcBef>
                <a:spcPts val="0"/>
              </a:spcBef>
              <a:buSzPct val="72915"/>
            </a:pPr>
            <a:r>
              <a:rPr lang="cs-CZ" dirty="0" smtClean="0"/>
              <a:t>Vizualizace</a:t>
            </a:r>
          </a:p>
          <a:p>
            <a:pPr marL="996950" lvl="1" indent="-457199">
              <a:spcBef>
                <a:spcPts val="0"/>
              </a:spcBef>
              <a:buSzPct val="72915"/>
            </a:pPr>
            <a:r>
              <a:rPr lang="cs-CZ" dirty="0" err="1" smtClean="0"/>
              <a:t>Dashboard</a:t>
            </a:r>
            <a:endParaRPr lang="cs-CZ" dirty="0" smtClean="0"/>
          </a:p>
          <a:p>
            <a:pPr marL="996950" lvl="1" indent="-457199">
              <a:spcBef>
                <a:spcPts val="0"/>
              </a:spcBef>
              <a:buSzPct val="72915"/>
            </a:pPr>
            <a:r>
              <a:rPr lang="cs-CZ" dirty="0" smtClean="0"/>
              <a:t>Obohacení</a:t>
            </a:r>
          </a:p>
          <a:p>
            <a:pPr marL="1397000" lvl="2" indent="-457199">
              <a:spcBef>
                <a:spcPts val="0"/>
              </a:spcBef>
              <a:buSzPct val="72915"/>
            </a:pPr>
            <a:r>
              <a:rPr lang="cs-CZ" dirty="0" smtClean="0"/>
              <a:t>NERD – jeden ze zdrojů, více v další prezentaci</a:t>
            </a:r>
            <a:endParaRPr lang="cs-CZ" dirty="0" smtClean="0"/>
          </a:p>
          <a:p>
            <a:pPr marL="996950" lvl="1" indent="-457199">
              <a:spcBef>
                <a:spcPts val="0"/>
              </a:spcBef>
              <a:buSzPct val="72915"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64242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Čistička událostí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Umístěna mezi zdrojem dat (</a:t>
            </a:r>
            <a:r>
              <a:rPr lang="cs-CZ" dirty="0" err="1" smtClean="0"/>
              <a:t>Wardenem</a:t>
            </a:r>
            <a:r>
              <a:rPr lang="cs-CZ" dirty="0" smtClean="0"/>
              <a:t>) a úložištěm (</a:t>
            </a:r>
            <a:r>
              <a:rPr lang="cs-CZ" dirty="0" err="1" smtClean="0"/>
              <a:t>Mentatem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Filtruje (</a:t>
            </a:r>
            <a:r>
              <a:rPr lang="cs-CZ" dirty="0" err="1" smtClean="0"/>
              <a:t>deduplikuje</a:t>
            </a:r>
            <a:r>
              <a:rPr lang="cs-CZ" dirty="0" smtClean="0"/>
              <a:t>) a upravuje (doplňuje) </a:t>
            </a:r>
            <a:r>
              <a:rPr lang="cs-CZ" dirty="0" smtClean="0"/>
              <a:t>přicházející </a:t>
            </a:r>
            <a:r>
              <a:rPr lang="cs-CZ" dirty="0" smtClean="0"/>
              <a:t>události</a:t>
            </a:r>
            <a:endParaRPr lang="cs-CZ" dirty="0" smtClean="0"/>
          </a:p>
          <a:p>
            <a:r>
              <a:rPr lang="cs-CZ" dirty="0" smtClean="0"/>
              <a:t>Klíčová pro další komponenty, které už budou pracovat s tím, že každá událost je </a:t>
            </a:r>
            <a:r>
              <a:rPr lang="cs-CZ" b="1" dirty="0" smtClean="0"/>
              <a:t>validní </a:t>
            </a:r>
            <a:r>
              <a:rPr lang="cs-CZ" dirty="0" smtClean="0"/>
              <a:t>a </a:t>
            </a:r>
            <a:r>
              <a:rPr lang="cs-CZ" dirty="0" smtClean="0"/>
              <a:t>uložena </a:t>
            </a:r>
            <a:r>
              <a:rPr lang="cs-CZ" dirty="0" smtClean="0"/>
              <a:t>a </a:t>
            </a:r>
            <a:r>
              <a:rPr lang="cs-CZ" b="1" dirty="0" smtClean="0"/>
              <a:t>analyzována právě jednou</a:t>
            </a:r>
          </a:p>
          <a:p>
            <a:r>
              <a:rPr lang="cs-CZ" dirty="0" smtClean="0"/>
              <a:t>Odstraňuje chybné události, které by mohly negativně ovlivnit výsledky návazných analýz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1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Čistička – případy </a:t>
            </a:r>
            <a:r>
              <a:rPr lang="cs-CZ" dirty="0" smtClean="0"/>
              <a:t>použití 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Jemné síto na data z </a:t>
            </a:r>
            <a:r>
              <a:rPr lang="cs-CZ" dirty="0" err="1" smtClean="0"/>
              <a:t>Wardenu</a:t>
            </a:r>
            <a:endParaRPr lang="cs-CZ" dirty="0" smtClean="0"/>
          </a:p>
          <a:p>
            <a:pPr lvl="1"/>
            <a:r>
              <a:rPr lang="cs-CZ" dirty="0" smtClean="0"/>
              <a:t>Základní filtrace nevalidních událostí na vstupu</a:t>
            </a:r>
          </a:p>
          <a:p>
            <a:pPr lvl="1"/>
            <a:r>
              <a:rPr lang="cs-CZ" dirty="0" smtClean="0"/>
              <a:t>Příklady:</a:t>
            </a:r>
          </a:p>
          <a:p>
            <a:pPr lvl="2"/>
            <a:r>
              <a:rPr lang="cs-CZ" sz="2000" dirty="0"/>
              <a:t>špatný formát dat </a:t>
            </a:r>
            <a:r>
              <a:rPr lang="cs-CZ" sz="2000" dirty="0" smtClean="0"/>
              <a:t>(nesmyslný </a:t>
            </a:r>
            <a:r>
              <a:rPr lang="cs-CZ" sz="2000" dirty="0"/>
              <a:t>port, </a:t>
            </a:r>
            <a:r>
              <a:rPr lang="cs-CZ" sz="2000" dirty="0" smtClean="0"/>
              <a:t>nevalidní adresa</a:t>
            </a:r>
            <a:r>
              <a:rPr lang="cs-CZ" sz="2000" dirty="0"/>
              <a:t>)</a:t>
            </a:r>
          </a:p>
          <a:p>
            <a:pPr lvl="2"/>
            <a:r>
              <a:rPr lang="cs-CZ" sz="2000" dirty="0" smtClean="0"/>
              <a:t>klient </a:t>
            </a:r>
            <a:r>
              <a:rPr lang="cs-CZ" sz="2000" dirty="0"/>
              <a:t>nahlásí událost z adresního rozsahu, který </a:t>
            </a:r>
            <a:r>
              <a:rPr lang="cs-CZ" sz="2000" dirty="0" smtClean="0"/>
              <a:t>mu nepřísluší</a:t>
            </a:r>
          </a:p>
          <a:p>
            <a:pPr lvl="2"/>
            <a:r>
              <a:rPr lang="cs-CZ" sz="2000" dirty="0" smtClean="0"/>
              <a:t>neodpovídající čas </a:t>
            </a:r>
            <a:r>
              <a:rPr lang="cs-CZ" sz="2000" dirty="0"/>
              <a:t>detekce (příliš </a:t>
            </a:r>
            <a:r>
              <a:rPr lang="cs-CZ" sz="2000" dirty="0" smtClean="0"/>
              <a:t>v minulosti nebo </a:t>
            </a:r>
            <a:r>
              <a:rPr lang="cs-CZ" sz="2000" dirty="0"/>
              <a:t>v </a:t>
            </a:r>
            <a:r>
              <a:rPr lang="cs-CZ" sz="2000" dirty="0" smtClean="0"/>
              <a:t>budoucnosti)</a:t>
            </a:r>
          </a:p>
          <a:p>
            <a:pPr lvl="2"/>
            <a:r>
              <a:rPr lang="cs-CZ" sz="2000" dirty="0" smtClean="0"/>
              <a:t>IP </a:t>
            </a:r>
            <a:r>
              <a:rPr lang="cs-CZ" sz="2000" dirty="0"/>
              <a:t>adresy nebo domény známých služeb </a:t>
            </a:r>
            <a:r>
              <a:rPr lang="cs-CZ" sz="2000" dirty="0" smtClean="0"/>
              <a:t>(Google</a:t>
            </a:r>
            <a:r>
              <a:rPr lang="cs-CZ" sz="2000" dirty="0"/>
              <a:t>, </a:t>
            </a:r>
            <a:r>
              <a:rPr lang="cs-CZ" sz="2000" dirty="0" err="1" smtClean="0"/>
              <a:t>Wikipedia</a:t>
            </a:r>
            <a:r>
              <a:rPr lang="cs-CZ" sz="2000" dirty="0" smtClean="0"/>
              <a:t>, </a:t>
            </a:r>
            <a:r>
              <a:rPr lang="cs-CZ" sz="2000" dirty="0" err="1" smtClean="0"/>
              <a:t>Facebook</a:t>
            </a:r>
            <a:r>
              <a:rPr lang="cs-CZ" sz="2000" dirty="0" smtClean="0"/>
              <a:t>, ….)</a:t>
            </a:r>
            <a:endParaRPr lang="cs-CZ" sz="2000" dirty="0"/>
          </a:p>
          <a:p>
            <a:pPr lvl="2"/>
            <a:r>
              <a:rPr lang="cs-CZ" sz="2000" dirty="0" smtClean="0"/>
              <a:t>IP </a:t>
            </a:r>
            <a:r>
              <a:rPr lang="cs-CZ" sz="2000" dirty="0"/>
              <a:t>adresy týkající se lokální sítě </a:t>
            </a:r>
            <a:r>
              <a:rPr lang="cs-CZ" sz="2000" dirty="0" smtClean="0"/>
              <a:t>(127.0.0.1</a:t>
            </a:r>
            <a:r>
              <a:rPr lang="cs-CZ" sz="2000" dirty="0"/>
              <a:t>, </a:t>
            </a:r>
            <a:r>
              <a:rPr lang="cs-CZ" sz="2000" dirty="0" err="1"/>
              <a:t>broadcast</a:t>
            </a:r>
            <a:r>
              <a:rPr lang="cs-CZ" sz="2000" dirty="0"/>
              <a:t> IP, </a:t>
            </a:r>
            <a:r>
              <a:rPr lang="cs-CZ" sz="2000" dirty="0" smtClean="0"/>
              <a:t>...)</a:t>
            </a:r>
            <a:endParaRPr lang="cs-CZ" sz="2000" dirty="0"/>
          </a:p>
          <a:p>
            <a:pPr lvl="2"/>
            <a:r>
              <a:rPr lang="cs-CZ" sz="2000" dirty="0"/>
              <a:t>jako zdroj útoku je označen NAT, </a:t>
            </a:r>
            <a:r>
              <a:rPr lang="cs-CZ" sz="2000" dirty="0" err="1"/>
              <a:t>proxy</a:t>
            </a:r>
            <a:r>
              <a:rPr lang="cs-CZ" sz="2000" dirty="0"/>
              <a:t> nebo jakákoliv </a:t>
            </a:r>
            <a:r>
              <a:rPr lang="cs-CZ" sz="2000" dirty="0" smtClean="0"/>
              <a:t>jiná </a:t>
            </a:r>
            <a:r>
              <a:rPr lang="cs-CZ" sz="2000" dirty="0" err="1" smtClean="0"/>
              <a:t>relay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25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Čistička – případy použití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Agregace dvou a více událostí stejného typu  pocházejících ze stejného zdroje</a:t>
            </a:r>
          </a:p>
          <a:p>
            <a:pPr lvl="1"/>
            <a:r>
              <a:rPr lang="cs-CZ" dirty="0"/>
              <a:t>Jeden z více modulů čističky</a:t>
            </a:r>
          </a:p>
          <a:p>
            <a:pPr lvl="1"/>
            <a:r>
              <a:rPr lang="cs-CZ" dirty="0" smtClean="0"/>
              <a:t>Příklad:</a:t>
            </a:r>
          </a:p>
          <a:p>
            <a:pPr marL="1600200" lvl="2" indent="-457200">
              <a:buFont typeface="+mj-lt"/>
              <a:buAutoNum type="arabicPeriod"/>
            </a:pPr>
            <a:r>
              <a:rPr lang="cs-CZ" dirty="0" smtClean="0"/>
              <a:t>Detekce události horizontálního skenování portu 22 z IP adresy </a:t>
            </a:r>
            <a:r>
              <a:rPr lang="cs-CZ" i="1" dirty="0" smtClean="0"/>
              <a:t>A</a:t>
            </a:r>
            <a:r>
              <a:rPr lang="cs-CZ" dirty="0" smtClean="0"/>
              <a:t> v čase </a:t>
            </a:r>
            <a:r>
              <a:rPr lang="cs-CZ" i="1" dirty="0" smtClean="0"/>
              <a:t>t</a:t>
            </a:r>
          </a:p>
          <a:p>
            <a:pPr marL="1600200" lvl="2" indent="-457200">
              <a:buFont typeface="+mj-lt"/>
              <a:buAutoNum type="arabicPeriod"/>
            </a:pPr>
            <a:r>
              <a:rPr lang="cs-CZ" dirty="0" smtClean="0"/>
              <a:t>Detekce další události stejného typu v čase </a:t>
            </a:r>
            <a:r>
              <a:rPr lang="cs-CZ" i="1" dirty="0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300 s</a:t>
            </a:r>
          </a:p>
          <a:p>
            <a:pPr marL="1600200" lvl="2" indent="-457200">
              <a:buFont typeface="+mj-lt"/>
              <a:buAutoNum type="arabicPeriod"/>
            </a:pPr>
            <a:r>
              <a:rPr lang="cs-CZ" dirty="0" smtClean="0"/>
              <a:t>Detekce další události (poslední) v čase </a:t>
            </a:r>
            <a:r>
              <a:rPr lang="cs-CZ" i="1" dirty="0" smtClean="0"/>
              <a:t>t+600 s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2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Obohacení událostí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Události nesou v sobě identifikátory (typicky IP adresy), ke kterým mohou existovat dodatečné informace</a:t>
            </a:r>
          </a:p>
          <a:p>
            <a:r>
              <a:rPr lang="cs-CZ" dirty="0" smtClean="0"/>
              <a:t>Pro komplexnější analýzu je výhodné přidat tyto informace k dané události (= obohatit ji)</a:t>
            </a:r>
          </a:p>
          <a:p>
            <a:r>
              <a:rPr lang="cs-CZ" dirty="0" smtClean="0"/>
              <a:t>Příklady obohacení:</a:t>
            </a:r>
          </a:p>
          <a:p>
            <a:pPr lvl="1"/>
            <a:r>
              <a:rPr lang="cs-CZ" dirty="0" err="1"/>
              <a:t>G</a:t>
            </a:r>
            <a:r>
              <a:rPr lang="cs-CZ" dirty="0" err="1" smtClean="0"/>
              <a:t>eolokační</a:t>
            </a:r>
            <a:r>
              <a:rPr lang="cs-CZ" dirty="0" smtClean="0"/>
              <a:t> a administrativní informace</a:t>
            </a:r>
          </a:p>
          <a:p>
            <a:pPr lvl="1"/>
            <a:r>
              <a:rPr lang="cs-CZ" dirty="0" smtClean="0"/>
              <a:t>Role stroje v síti</a:t>
            </a:r>
          </a:p>
          <a:p>
            <a:pPr lvl="1"/>
            <a:r>
              <a:rPr lang="cs-CZ" dirty="0" smtClean="0"/>
              <a:t>NERD – Network Entity </a:t>
            </a:r>
            <a:r>
              <a:rPr lang="cs-CZ" dirty="0" err="1" smtClean="0"/>
              <a:t>Reputation</a:t>
            </a:r>
            <a:r>
              <a:rPr lang="cs-CZ" dirty="0" smtClean="0"/>
              <a:t> Database</a:t>
            </a:r>
          </a:p>
        </p:txBody>
      </p:sp>
    </p:spTree>
    <p:extLst>
      <p:ext uri="{BB962C8B-B14F-4D97-AF65-F5344CB8AC3E}">
        <p14:creationId xmlns:p14="http://schemas.microsoft.com/office/powerpoint/2010/main" val="17567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Analyzátor událostí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Součást </a:t>
            </a:r>
            <a:r>
              <a:rPr lang="cs-CZ" sz="2800" dirty="0" err="1" smtClean="0"/>
              <a:t>Mentatu</a:t>
            </a:r>
            <a:r>
              <a:rPr lang="cs-CZ" sz="2800" dirty="0" smtClean="0"/>
              <a:t>, která má přístup k datovému úložišti</a:t>
            </a:r>
          </a:p>
          <a:p>
            <a:r>
              <a:rPr lang="cs-CZ" sz="2800" dirty="0" smtClean="0"/>
              <a:t>Spoléhá se na kvalitní </a:t>
            </a:r>
            <a:r>
              <a:rPr lang="cs-CZ" sz="2800" dirty="0" smtClean="0"/>
              <a:t>data, </a:t>
            </a:r>
            <a:r>
              <a:rPr lang="cs-CZ" sz="2800" dirty="0" smtClean="0"/>
              <a:t>která prošla</a:t>
            </a:r>
            <a:r>
              <a:rPr lang="cs-CZ" sz="2800" dirty="0" smtClean="0"/>
              <a:t> čističkou</a:t>
            </a:r>
            <a:endParaRPr lang="cs-CZ" sz="2800" dirty="0" smtClean="0"/>
          </a:p>
          <a:p>
            <a:r>
              <a:rPr lang="cs-CZ" sz="2800" dirty="0" smtClean="0"/>
              <a:t>Klíčová komponenta pro pokročilé analýzy událostí</a:t>
            </a:r>
          </a:p>
          <a:p>
            <a:pPr lvl="1"/>
            <a:r>
              <a:rPr lang="cs-CZ" sz="2400" dirty="0" smtClean="0"/>
              <a:t>Souvislost </a:t>
            </a:r>
            <a:r>
              <a:rPr lang="cs-CZ" sz="2400" dirty="0" smtClean="0"/>
              <a:t>mezi událostmi (korelace)</a:t>
            </a:r>
          </a:p>
          <a:p>
            <a:pPr lvl="1"/>
            <a:r>
              <a:rPr lang="cs-CZ" sz="2400" dirty="0" smtClean="0"/>
              <a:t>Vyhledávání komplexních událostí</a:t>
            </a:r>
          </a:p>
          <a:p>
            <a:pPr lvl="1"/>
            <a:r>
              <a:rPr lang="cs-CZ" sz="2400" dirty="0" smtClean="0"/>
              <a:t>Predikce útoků a hrozeb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746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Analyzátor – učení vzorů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analyz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4" y="1700808"/>
            <a:ext cx="8187756" cy="360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6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737</Words>
  <Application>Microsoft Office PowerPoint</Application>
  <PresentationFormat>Předvádění na obrazovce (4:3)</PresentationFormat>
  <Paragraphs>99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Inteligentní analýza bezpečnostních událostí (iABU)</vt:lpstr>
      <vt:lpstr>Architektura</vt:lpstr>
      <vt:lpstr>iABU</vt:lpstr>
      <vt:lpstr>Čistička událostí</vt:lpstr>
      <vt:lpstr>Čistička – případy použití I</vt:lpstr>
      <vt:lpstr>Čistička – případy použití II</vt:lpstr>
      <vt:lpstr>Obohacení událostí</vt:lpstr>
      <vt:lpstr>Analyzátor událostí</vt:lpstr>
      <vt:lpstr>Analyzátor – učení vzorů</vt:lpstr>
      <vt:lpstr>Příklady vzorů I</vt:lpstr>
      <vt:lpstr>Příklady vzorů II</vt:lpstr>
      <vt:lpstr>Predikce útoků a hrozeb</vt:lpstr>
      <vt:lpstr>Určování závažnosti</vt:lpstr>
      <vt:lpstr>Vizualizace</vt:lpstr>
      <vt:lpstr>Dashboard</vt:lpstr>
      <vt:lpstr>Shrnutí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Sdílení a analýza bezpečnostních událostí v ČR</dc:title>
  <dc:creator>Martin Žádník</dc:creator>
  <cp:lastModifiedBy>Jan Vykopal</cp:lastModifiedBy>
  <cp:revision>63</cp:revision>
  <dcterms:modified xsi:type="dcterms:W3CDTF">2016-06-20T11:34:01Z</dcterms:modified>
</cp:coreProperties>
</file>